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6" r:id="rId23"/>
    <p:sldId id="278" r:id="rId24"/>
    <p:sldId id="277" r:id="rId25"/>
    <p:sldId id="279" r:id="rId26"/>
    <p:sldId id="280" r:id="rId27"/>
    <p:sldId id="288" r:id="rId28"/>
    <p:sldId id="289" r:id="rId29"/>
    <p:sldId id="282" r:id="rId30"/>
    <p:sldId id="281" r:id="rId31"/>
    <p:sldId id="283" r:id="rId32"/>
    <p:sldId id="284" r:id="rId33"/>
    <p:sldId id="287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6381-85B8-4812-8DA7-D08970671903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6A5D-336D-4812-A97E-738F1CECE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8a166b2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8a166b2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b2199b4b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8b2199b4b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b2199b4b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b2199b4b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b2199b4b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8b2199b4b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b2199b4b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b2199b4b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b2199b4b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b2199b4b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b2199b4b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b2199b4b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b2199b4b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b2199b4b_1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b2199b4b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b2199b4b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8b2199b4b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8b2199b4b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b2199b4b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8b2199b4b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a166b2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8a166b2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b2199b4b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8b2199b4b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b2199b4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b2199b4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8b2199b4b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8b2199b4b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8b2199b4b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8b2199b4b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a166b2e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8a166b2e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b2199b4b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b2199b4b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b2199b4b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b2199b4b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b2199b4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b2199b4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b2199b4b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b2199b4b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b2199b4b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b2199b4b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8b2199b4b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8b2199b4b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1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6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7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0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3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00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07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1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92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9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4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2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16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41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3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D0C7-9E70-4CF6-A57F-BAAF7E9927FF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7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30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79967"/>
            <a:ext cx="85206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066800"/>
            <a:ext cx="85206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Regulation of gene 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procaryotes</a:t>
            </a:r>
            <a:r>
              <a:rPr lang="ru-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eucaryotes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122378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5"/>
          <p:cNvPicPr preferRelativeResize="0"/>
          <p:nvPr/>
        </p:nvPicPr>
        <p:blipFill rotWithShape="1">
          <a:blip r:embed="rId3" cstate="print">
            <a:alphaModFix/>
          </a:blip>
          <a:srcRect l="37408" t="24565" r="17590" b="21433"/>
          <a:stretch/>
        </p:blipFill>
        <p:spPr>
          <a:xfrm>
            <a:off x="917175" y="290400"/>
            <a:ext cx="6977774" cy="62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5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6"/>
          <p:cNvPicPr preferRelativeResize="0"/>
          <p:nvPr/>
        </p:nvPicPr>
        <p:blipFill rotWithShape="1">
          <a:blip r:embed="rId3" cstate="print">
            <a:alphaModFix/>
          </a:blip>
          <a:srcRect l="37951" t="24322" r="18132" b="21676"/>
          <a:stretch/>
        </p:blipFill>
        <p:spPr>
          <a:xfrm>
            <a:off x="1313775" y="396635"/>
            <a:ext cx="6605976" cy="608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28653" y="2"/>
            <a:ext cx="78866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04345" y="2"/>
            <a:ext cx="773531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2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60290" y="2"/>
            <a:ext cx="7223427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8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6979" y="2"/>
            <a:ext cx="831004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4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36489" y="0"/>
            <a:ext cx="68710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3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07125" y="2"/>
            <a:ext cx="712975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77144" y="0"/>
            <a:ext cx="67897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65775" y="616633"/>
            <a:ext cx="85206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165775" y="2009100"/>
            <a:ext cx="8828400" cy="4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Define the terms: operon,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cistron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promoter.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Explain the functioning and regulation of the following operons: lac,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trp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gal.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Explain positive and negative controls of operons.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Differentiate between constitutive and inducible promoters.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Explain the mechanism of transcription regulation in eukaryotes.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Describe the structure of the promoter: TATA-box, GC-box.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Explain the functions of enhancers and silencers.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Describe the role of transcription factors and activators in the regulation of transcription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Describe the structure and significance of DNA-binding domains and transcription activation domains.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Compare translation regulation in pro- and eukaryotes</a:t>
            </a:r>
            <a:r>
              <a:rPr lang="en-US" sz="24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6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do you think, why genome organization is different in prokaryotes and </a:t>
            </a:r>
            <a:r>
              <a:rPr lang="en-US" dirty="0" err="1" smtClean="0"/>
              <a:t>eucaryotes</a:t>
            </a:r>
            <a:r>
              <a:rPr lang="en-US" dirty="0" smtClean="0"/>
              <a:t>? Why </a:t>
            </a:r>
            <a:r>
              <a:rPr lang="en-US" dirty="0" err="1" smtClean="0"/>
              <a:t>procaryotic</a:t>
            </a:r>
            <a:r>
              <a:rPr lang="en-US" dirty="0" smtClean="0"/>
              <a:t> genes are organized in operons?</a:t>
            </a:r>
          </a:p>
          <a:p>
            <a:r>
              <a:rPr lang="en-US" dirty="0" smtClean="0"/>
              <a:t>2. The genes of antibiotic resistance in prokaryotes are constitutive or inducible? Make the basis for your answer.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/>
        </p:nvSpPr>
        <p:spPr>
          <a:xfrm>
            <a:off x="520550" y="396600"/>
            <a:ext cx="84279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3600" b="1" ker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Regulation of gene expression in eukaryotes</a:t>
            </a:r>
            <a:endParaRPr sz="3600" b="1" ker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0" y="2897900"/>
            <a:ext cx="7622300" cy="293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3">
            <a:alphaModFix/>
          </a:blip>
          <a:srcRect l="37677" t="21192" r="17595" b="23360"/>
          <a:stretch/>
        </p:blipFill>
        <p:spPr>
          <a:xfrm>
            <a:off x="1050250" y="363567"/>
            <a:ext cx="7117376" cy="614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6" y="241300"/>
            <a:ext cx="8867775" cy="63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250" y="992767"/>
            <a:ext cx="7016926" cy="516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6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23505" r="27010" b="10103"/>
          <a:stretch/>
        </p:blipFill>
        <p:spPr bwMode="auto">
          <a:xfrm>
            <a:off x="467544" y="239244"/>
            <a:ext cx="8280920" cy="62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25841" r="41238" b="16013"/>
          <a:stretch/>
        </p:blipFill>
        <p:spPr bwMode="auto">
          <a:xfrm>
            <a:off x="1115616" y="332656"/>
            <a:ext cx="70567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8145" r="28093" b="10927"/>
          <a:stretch/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21030" r="25000" b="9279"/>
          <a:stretch/>
        </p:blipFill>
        <p:spPr bwMode="auto">
          <a:xfrm>
            <a:off x="467544" y="332656"/>
            <a:ext cx="8496944" cy="63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0" y="486867"/>
            <a:ext cx="85206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>
                <a:latin typeface="Cambria"/>
                <a:ea typeface="Cambria"/>
                <a:cs typeface="Cambria"/>
                <a:sym typeface="Cambria"/>
              </a:rPr>
              <a:t>Literature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311700" y="1923833"/>
            <a:ext cx="8176500" cy="4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457200" algn="l"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369-392; </a:t>
            </a:r>
          </a:p>
          <a:p>
            <a:pPr lvl="0" indent="-457200" algn="l"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413-429.</a:t>
            </a: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t="30000" r="26600" b="7200"/>
          <a:stretch/>
        </p:blipFill>
        <p:spPr bwMode="auto">
          <a:xfrm>
            <a:off x="539552" y="332657"/>
            <a:ext cx="8208912" cy="60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t="68866" r="26623" b="7217"/>
          <a:stretch/>
        </p:blipFill>
        <p:spPr bwMode="auto">
          <a:xfrm>
            <a:off x="138353" y="1628800"/>
            <a:ext cx="89313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7733" r="27875" b="18134"/>
          <a:stretch/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29966" r="28170" b="20275"/>
          <a:stretch/>
        </p:blipFill>
        <p:spPr bwMode="auto">
          <a:xfrm>
            <a:off x="323528" y="476671"/>
            <a:ext cx="8499271" cy="60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subTitle" idx="1"/>
          </p:nvPr>
        </p:nvSpPr>
        <p:spPr>
          <a:xfrm>
            <a:off x="311700" y="1422400"/>
            <a:ext cx="8520600" cy="2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FF0000"/>
                </a:solidFill>
              </a:rPr>
              <a:t>WH</a:t>
            </a:r>
            <a:r>
              <a:rPr lang="en-US" sz="2400" b="1" dirty="0" smtClean="0">
                <a:solidFill>
                  <a:srgbClr val="FF0000"/>
                </a:solidFill>
              </a:rPr>
              <a:t>AT FOR</a:t>
            </a:r>
            <a:r>
              <a:rPr lang="ru" sz="2400" b="1" dirty="0" smtClean="0">
                <a:solidFill>
                  <a:srgbClr val="FF0000"/>
                </a:solidFill>
              </a:rPr>
              <a:t> </a:t>
            </a:r>
            <a:r>
              <a:rPr lang="ru" sz="2400" b="1" dirty="0">
                <a:solidFill>
                  <a:srgbClr val="FF0000"/>
                </a:solidFill>
              </a:rPr>
              <a:t>REGULATE GENE EXPRESSION??</a:t>
            </a:r>
            <a:endParaRPr sz="2400" b="1" dirty="0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Adaptation  (Energy Conservation)</a:t>
            </a: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Development</a:t>
            </a: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Differentiation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836714"/>
            <a:ext cx="906780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27000" y="594636"/>
            <a:ext cx="6853874" cy="580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39400" y="413135"/>
            <a:ext cx="6742326" cy="63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0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4"/>
          <p:cNvPicPr preferRelativeResize="0"/>
          <p:nvPr/>
        </p:nvPicPr>
        <p:blipFill rotWithShape="1">
          <a:blip r:embed="rId3" cstate="print">
            <a:alphaModFix/>
          </a:blip>
          <a:srcRect l="37681" t="24325" r="17862" b="20465"/>
          <a:stretch/>
        </p:blipFill>
        <p:spPr>
          <a:xfrm>
            <a:off x="1070027" y="269685"/>
            <a:ext cx="6787750" cy="631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3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245</Words>
  <Application>Microsoft Office PowerPoint</Application>
  <PresentationFormat>Экран (4:3)</PresentationFormat>
  <Paragraphs>31</Paragraphs>
  <Slides>33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Simple Light</vt:lpstr>
      <vt:lpstr>1_Simple Light</vt:lpstr>
      <vt:lpstr>Al-Farabi Kazakh National University Higher School of Medicine</vt:lpstr>
      <vt:lpstr>LEARNING OUTCOMES As a result of the lesson you will be able to:</vt:lpstr>
      <vt:lpstr>Literature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2019-10-20T19:59:27Z</dcterms:created>
  <dcterms:modified xsi:type="dcterms:W3CDTF">2022-02-12T21:09:19Z</dcterms:modified>
</cp:coreProperties>
</file>